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8" r:id="rId3"/>
    <p:sldId id="271" r:id="rId4"/>
    <p:sldId id="257" r:id="rId5"/>
    <p:sldId id="258"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02E49078-E8BE-41D6-9212-CE40066DA51D}">
          <p14:sldIdLst>
            <p14:sldId id="256"/>
          </p14:sldIdLst>
        </p14:section>
        <p14:section name="مقطع بدون عنوان" id="{63560ED1-05AF-44EB-81D0-CD594FD3958E}">
          <p14:sldIdLst>
            <p14:sldId id="268"/>
            <p14:sldId id="271"/>
            <p14:sldId id="257"/>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59E4941-DC67-46CD-B09C-1D357CDA47A2}" type="datetimeFigureOut">
              <a:rPr lang="ar-IQ" smtClean="0"/>
              <a:pPr/>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BD53C6-6EF8-417D-B185-34C5D9CB5273}"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59E4941-DC67-46CD-B09C-1D357CDA47A2}" type="datetimeFigureOut">
              <a:rPr lang="ar-IQ" smtClean="0"/>
              <a:pPr/>
              <a:t>04/04/1441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ABD53C6-6EF8-417D-B185-34C5D9CB5273}"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The Pre-Romantics: Introduction</a:t>
            </a:r>
            <a:endParaRPr lang="ar-IQ" dirty="0"/>
          </a:p>
        </p:txBody>
      </p:sp>
      <p:sp>
        <p:nvSpPr>
          <p:cNvPr id="3" name="عنوان فرعي 2"/>
          <p:cNvSpPr>
            <a:spLocks noGrp="1"/>
          </p:cNvSpPr>
          <p:nvPr>
            <p:ph type="subTitle" idx="1"/>
          </p:nvPr>
        </p:nvSpPr>
        <p:spPr/>
        <p:txBody>
          <a:bodyPr>
            <a:normAutofit fontScale="85000" lnSpcReduction="10000"/>
          </a:bodyPr>
          <a:lstStyle/>
          <a:p>
            <a:pPr algn="just" rtl="0"/>
            <a:r>
              <a:rPr lang="en-US" sz="2400" dirty="0" smtClean="0"/>
              <a:t>The age of Classicism is followed by a transitional period called “the Pre-Romantic age “ </a:t>
            </a:r>
            <a:r>
              <a:rPr lang="en-US" sz="2400" smtClean="0"/>
              <a:t>which starts </a:t>
            </a:r>
            <a:r>
              <a:rPr lang="en-US" sz="2400" dirty="0" smtClean="0"/>
              <a:t>from 1770-1798 about the last thirty years of the eighteenth century.  Chief among those poets are :  Thomson , Gray , Burns , Collins , Cowper, Crabbe who have been rightly called the    “ Precursors of the Romantic movement”.                              </a:t>
            </a:r>
            <a:endParaRPr lang="ar-IQ"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rgbClr val="FF0000"/>
          </a:solidFill>
        </p:spPr>
        <p:txBody>
          <a:bodyPr/>
          <a:lstStyle/>
          <a:p>
            <a:r>
              <a:rPr lang="en-US" dirty="0" smtClean="0"/>
              <a:t>The Pre- Romantics: Introduction</a:t>
            </a:r>
            <a:endParaRPr lang="en-US" dirty="0"/>
          </a:p>
        </p:txBody>
      </p:sp>
      <p:sp>
        <p:nvSpPr>
          <p:cNvPr id="3" name="عنوان فرعي 2"/>
          <p:cNvSpPr>
            <a:spLocks noGrp="1"/>
          </p:cNvSpPr>
          <p:nvPr>
            <p:ph type="subTitle" idx="1"/>
          </p:nvPr>
        </p:nvSpPr>
        <p:spPr/>
        <p:txBody>
          <a:bodyPr>
            <a:normAutofit fontScale="70000" lnSpcReduction="20000"/>
          </a:bodyPr>
          <a:lstStyle/>
          <a:p>
            <a:pPr algn="just"/>
            <a:r>
              <a:rPr lang="en-US" dirty="0" smtClean="0"/>
              <a:t>The term pre- romantic defines the sensibilities, trends and ideas that developed at the end of the Neoclassical period. These developments are thought to have prepared the ground for Romanticism in its full sense. They are all departures from the orderly framework of neoclassicism and its authorized genres.</a:t>
            </a:r>
            <a:endParaRPr lang="en-US" dirty="0"/>
          </a:p>
        </p:txBody>
      </p:sp>
    </p:spTree>
    <p:extLst>
      <p:ext uri="{BB962C8B-B14F-4D97-AF65-F5344CB8AC3E}">
        <p14:creationId xmlns:p14="http://schemas.microsoft.com/office/powerpoint/2010/main" val="3786673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6"/>
          </a:lnRef>
          <a:fillRef idx="3">
            <a:schemeClr val="accent6"/>
          </a:fillRef>
          <a:effectRef idx="2">
            <a:schemeClr val="accent6"/>
          </a:effectRef>
          <a:fontRef idx="minor">
            <a:schemeClr val="lt1"/>
          </a:fontRef>
        </p:style>
        <p:txBody>
          <a:bodyPr/>
          <a:lstStyle/>
          <a:p>
            <a:r>
              <a:rPr lang="en-US" dirty="0" smtClean="0"/>
              <a:t>The Pre- Romantics: Introduction</a:t>
            </a:r>
            <a:endParaRPr lang="en-US" dirty="0"/>
          </a:p>
        </p:txBody>
      </p:sp>
      <p:sp>
        <p:nvSpPr>
          <p:cNvPr id="3" name="عنوان فرعي 2"/>
          <p:cNvSpPr>
            <a:spLocks noGrp="1"/>
          </p:cNvSpPr>
          <p:nvPr>
            <p:ph type="subTitle" idx="1"/>
          </p:nvPr>
        </p:nvSpPr>
        <p:spPr/>
        <p:txBody>
          <a:bodyPr>
            <a:normAutofit fontScale="70000" lnSpcReduction="20000"/>
          </a:bodyPr>
          <a:lstStyle/>
          <a:p>
            <a:pPr algn="just" rtl="0"/>
            <a:r>
              <a:rPr lang="en-US" dirty="0" smtClean="0"/>
              <a:t>The pre-romantics did not constitute a school of thought. They were a group of writers who were influenced by the new feelings and trends at the turn of the century. They fight  against the neoclassical dogmas and prepared or paved the way to the coming or eve of the Romantic  period. </a:t>
            </a:r>
            <a:endParaRPr lang="en-US" dirty="0"/>
          </a:p>
        </p:txBody>
      </p:sp>
    </p:spTree>
    <p:extLst>
      <p:ext uri="{BB962C8B-B14F-4D97-AF65-F5344CB8AC3E}">
        <p14:creationId xmlns:p14="http://schemas.microsoft.com/office/powerpoint/2010/main" val="3914310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smtClean="0"/>
              <a:t>The Pre-Romantics: Introduction</a:t>
            </a:r>
            <a:endParaRPr lang="ar-IQ" dirty="0"/>
          </a:p>
        </p:txBody>
      </p:sp>
      <p:sp>
        <p:nvSpPr>
          <p:cNvPr id="3" name="عنصر نائب للمحتوى 2"/>
          <p:cNvSpPr>
            <a:spLocks noGrp="1"/>
          </p:cNvSpPr>
          <p:nvPr>
            <p:ph idx="1"/>
          </p:nvPr>
        </p:nvSpPr>
        <p:spPr/>
        <p:txBody>
          <a:bodyPr>
            <a:normAutofit/>
          </a:bodyPr>
          <a:lstStyle/>
          <a:p>
            <a:pPr algn="just" rtl="0"/>
            <a:r>
              <a:rPr lang="en-US" sz="2400" dirty="0" smtClean="0"/>
              <a:t>Those poets were more emotional and less intellectual than </a:t>
            </a:r>
            <a:r>
              <a:rPr lang="ar-IQ" sz="2400" dirty="0" smtClean="0"/>
              <a:t>  </a:t>
            </a:r>
            <a:r>
              <a:rPr lang="en-US" sz="2400" dirty="0" smtClean="0"/>
              <a:t>the Neoclassical .They used autobiographical materials and showed a genuine feeling for nature and the simple people living in its lap . A typical treatment of the theme of nature is James Thomson’s “ The Seasons “ in which nature is made a main theme not that subordinate to man . But , the Pre – Romantic poets treated the external charm of nature ; they did not give nature a separate life and souls as did the Romantic poets afterwards. They despised the artificial  life of the city and tried instead to picture the pastoral life of the countryside; their taste was pastoral . They wrote about the poetic feelings that nature made them feel.                                                   </a:t>
            </a:r>
            <a:endParaRPr lang="ar-IQ"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Themes of Pre-Romantic poetry</a:t>
            </a:r>
            <a:endParaRPr lang="ar-IQ" dirty="0"/>
          </a:p>
        </p:txBody>
      </p:sp>
      <p:sp>
        <p:nvSpPr>
          <p:cNvPr id="3" name="عنصر نائب للمحتوى 2"/>
          <p:cNvSpPr>
            <a:spLocks noGrp="1"/>
          </p:cNvSpPr>
          <p:nvPr>
            <p:ph idx="1"/>
          </p:nvPr>
        </p:nvSpPr>
        <p:spPr>
          <a:xfrm>
            <a:off x="467544" y="1628800"/>
            <a:ext cx="8229600" cy="4525963"/>
          </a:xfrm>
        </p:spPr>
        <p:style>
          <a:lnRef idx="2">
            <a:schemeClr val="accent3"/>
          </a:lnRef>
          <a:fillRef idx="1">
            <a:schemeClr val="lt1"/>
          </a:fillRef>
          <a:effectRef idx="0">
            <a:schemeClr val="accent3"/>
          </a:effectRef>
          <a:fontRef idx="minor">
            <a:schemeClr val="dk1"/>
          </a:fontRef>
        </p:style>
        <p:txBody>
          <a:bodyPr>
            <a:normAutofit/>
          </a:bodyPr>
          <a:lstStyle/>
          <a:p>
            <a:pPr algn="just" rtl="0"/>
            <a:r>
              <a:rPr lang="en-US" sz="2400" dirty="0" smtClean="0"/>
              <a:t>a. a return to nature expressed through an interest in the wild </a:t>
            </a:r>
            <a:r>
              <a:rPr lang="en-US" sz="2400" dirty="0"/>
              <a:t>,</a:t>
            </a:r>
            <a:r>
              <a:rPr lang="en-US" sz="2400" dirty="0" smtClean="0"/>
              <a:t> the lonely and the picturesque.                                                  </a:t>
            </a:r>
          </a:p>
          <a:p>
            <a:pPr algn="just" rtl="0"/>
            <a:r>
              <a:rPr lang="en-US" sz="2400" dirty="0" smtClean="0"/>
              <a:t>b. The cult of sensibility and melancholy expressed by the love </a:t>
            </a:r>
            <a:endParaRPr lang="ar-IQ" sz="2400" dirty="0" smtClean="0"/>
          </a:p>
          <a:p>
            <a:pPr algn="just" rtl="0"/>
            <a:r>
              <a:rPr lang="en-US" sz="2400" dirty="0" smtClean="0"/>
              <a:t>of ruins , idealization of solitude .                                                              </a:t>
            </a:r>
          </a:p>
          <a:p>
            <a:pPr algn="just" rtl="0"/>
            <a:r>
              <a:rPr lang="en-US" sz="2400" dirty="0" smtClean="0"/>
              <a:t>c. cult of the primitive life ; a longing for a lost earthly  paradise in which man lived in communication with nature.</a:t>
            </a:r>
          </a:p>
          <a:p>
            <a:pPr algn="just" rtl="0"/>
            <a:r>
              <a:rPr lang="en-US" sz="2400" dirty="0" smtClean="0"/>
              <a:t>A typical expression of this is the idea of “ the noble savage”.</a:t>
            </a:r>
          </a:p>
          <a:p>
            <a:pPr algn="just" rtl="0"/>
            <a:r>
              <a:rPr lang="en-US" sz="2400" dirty="0" smtClean="0"/>
              <a:t>d. love of the strange , the exotic and the sublime.                      </a:t>
            </a:r>
          </a:p>
          <a:p>
            <a:pPr marL="0" indent="0" algn="just" rtl="0">
              <a:buNone/>
            </a:pPr>
            <a:r>
              <a:rPr lang="en-US" sz="2400" dirty="0" smtClean="0"/>
              <a:t>e. interest in the Middle ages as mysterious and barbarous. </a:t>
            </a:r>
            <a:endParaRPr lang="ar-IQ"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419</Words>
  <Application>Microsoft Office PowerPoint</Application>
  <PresentationFormat>عرض على الشاشة (3:4)‏</PresentationFormat>
  <Paragraphs>16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The Pre-Romantics: Introduction</vt:lpstr>
      <vt:lpstr>The Pre- Romantics: Introduction</vt:lpstr>
      <vt:lpstr>The Pre- Romantics: Introduction</vt:lpstr>
      <vt:lpstr>The Pre-Romantics: Introduction</vt:lpstr>
      <vt:lpstr>Themes of Pre-Romantic poetry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ThePre-Romantics: Introduction</dc:title>
  <dc:creator>dijla 2014</dc:creator>
  <cp:lastModifiedBy>amazzon</cp:lastModifiedBy>
  <cp:revision>31</cp:revision>
  <dcterms:created xsi:type="dcterms:W3CDTF">2016-10-21T06:22:55Z</dcterms:created>
  <dcterms:modified xsi:type="dcterms:W3CDTF">2019-12-01T12:23:22Z</dcterms:modified>
</cp:coreProperties>
</file>